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A9B"/>
    <a:srgbClr val="D9E5F3"/>
    <a:srgbClr val="EDF2F9"/>
    <a:srgbClr val="3F7ABD"/>
    <a:srgbClr val="4AA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8533-6604-4216-7048-8EE9AAEAB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87CEC-E07D-28E9-9FB1-C73EDA872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0B527-A112-C470-41B1-365FC089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E120-8BA8-42DE-8F33-B264EC618E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0BB1E-C1EC-36A0-8BCB-C1CB0D17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2B29F-DFD7-AE35-1759-F547FC87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838B-796D-4C14-8D2B-9AE822F4DB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228984CB-78A4-2D8F-1BC8-E2CF5FDF4ED5}"/>
              </a:ext>
            </a:extLst>
          </p:cNvPr>
          <p:cNvSpPr/>
          <p:nvPr userDrawn="1"/>
        </p:nvSpPr>
        <p:spPr>
          <a:xfrm>
            <a:off x="0" y="0"/>
            <a:ext cx="6566356" cy="6858000"/>
          </a:xfrm>
          <a:prstGeom prst="flowChartInputOutput">
            <a:avLst/>
          </a:prstGeom>
          <a:solidFill>
            <a:srgbClr val="3F7A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504C48E-5FC4-804C-66A6-3BC9EC4A6DBA}"/>
              </a:ext>
            </a:extLst>
          </p:cNvPr>
          <p:cNvSpPr>
            <a:spLocks/>
          </p:cNvSpPr>
          <p:nvPr userDrawn="1"/>
        </p:nvSpPr>
        <p:spPr>
          <a:xfrm flipH="1">
            <a:off x="793630" y="6641874"/>
            <a:ext cx="11398370" cy="229997"/>
          </a:xfrm>
          <a:prstGeom prst="rect">
            <a:avLst/>
          </a:prstGeom>
          <a:solidFill>
            <a:srgbClr val="4AAB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owchart: Data 29">
            <a:extLst>
              <a:ext uri="{FF2B5EF4-FFF2-40B4-BE49-F238E27FC236}">
                <a16:creationId xmlns:a16="http://schemas.microsoft.com/office/drawing/2014/main" id="{CFB5E714-67E9-F9EF-8876-2DEC3C40706D}"/>
              </a:ext>
            </a:extLst>
          </p:cNvPr>
          <p:cNvSpPr/>
          <p:nvPr userDrawn="1"/>
        </p:nvSpPr>
        <p:spPr>
          <a:xfrm>
            <a:off x="214519" y="6386283"/>
            <a:ext cx="1265137" cy="485588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DD9B48-0EC0-F7BC-7E7E-797B64EAD20A}"/>
              </a:ext>
            </a:extLst>
          </p:cNvPr>
          <p:cNvGrpSpPr/>
          <p:nvPr userDrawn="1"/>
        </p:nvGrpSpPr>
        <p:grpSpPr>
          <a:xfrm>
            <a:off x="1" y="6386283"/>
            <a:ext cx="1368188" cy="485587"/>
            <a:chOff x="0" y="6325737"/>
            <a:chExt cx="1538785" cy="546134"/>
          </a:xfrm>
          <a:solidFill>
            <a:srgbClr val="386A9B"/>
          </a:solidFill>
        </p:grpSpPr>
        <p:sp>
          <p:nvSpPr>
            <p:cNvPr id="17" name="Flowchart: Data 16">
              <a:extLst>
                <a:ext uri="{FF2B5EF4-FFF2-40B4-BE49-F238E27FC236}">
                  <a16:creationId xmlns:a16="http://schemas.microsoft.com/office/drawing/2014/main" id="{9EB5122C-FFC6-1C0D-DE1F-6D93AC63AF4E}"/>
                </a:ext>
              </a:extLst>
            </p:cNvPr>
            <p:cNvSpPr/>
            <p:nvPr userDrawn="1"/>
          </p:nvSpPr>
          <p:spPr>
            <a:xfrm>
              <a:off x="1" y="6325737"/>
              <a:ext cx="1538784" cy="546134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64D2D0-8CB2-2CEA-B8AF-A69017CD9A86}"/>
                </a:ext>
              </a:extLst>
            </p:cNvPr>
            <p:cNvSpPr/>
            <p:nvPr userDrawn="1"/>
          </p:nvSpPr>
          <p:spPr>
            <a:xfrm>
              <a:off x="0" y="6325737"/>
              <a:ext cx="325295" cy="5461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1DF2434-8EFB-76B2-6A99-41F40A22BD7C}"/>
              </a:ext>
            </a:extLst>
          </p:cNvPr>
          <p:cNvSpPr/>
          <p:nvPr userDrawn="1"/>
        </p:nvSpPr>
        <p:spPr>
          <a:xfrm>
            <a:off x="3641224" y="0"/>
            <a:ext cx="8550776" cy="228600"/>
          </a:xfrm>
          <a:prstGeom prst="rect">
            <a:avLst/>
          </a:prstGeom>
          <a:solidFill>
            <a:srgbClr val="4AAB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00F6A663-947E-DDDE-BDBB-9AFE97BE1DE3}"/>
              </a:ext>
            </a:extLst>
          </p:cNvPr>
          <p:cNvSpPr/>
          <p:nvPr userDrawn="1"/>
        </p:nvSpPr>
        <p:spPr>
          <a:xfrm flipH="1">
            <a:off x="6942418" y="0"/>
            <a:ext cx="2962482" cy="1137067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CB69D7-5784-FFA0-F003-40163EAC1589}"/>
              </a:ext>
            </a:extLst>
          </p:cNvPr>
          <p:cNvGrpSpPr/>
          <p:nvPr userDrawn="1"/>
        </p:nvGrpSpPr>
        <p:grpSpPr>
          <a:xfrm>
            <a:off x="0" y="-4427"/>
            <a:ext cx="9579605" cy="1141494"/>
            <a:chOff x="0" y="0"/>
            <a:chExt cx="9579605" cy="11414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D5FED3A-4014-702F-BCF8-C5F885A93404}"/>
                </a:ext>
              </a:extLst>
            </p:cNvPr>
            <p:cNvGrpSpPr/>
            <p:nvPr/>
          </p:nvGrpSpPr>
          <p:grpSpPr>
            <a:xfrm>
              <a:off x="0" y="4427"/>
              <a:ext cx="8887522" cy="1137067"/>
              <a:chOff x="0" y="0"/>
              <a:chExt cx="7553739" cy="132556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269838-6A84-52E5-3858-CBD05710EA58}"/>
                  </a:ext>
                </a:extLst>
              </p:cNvPr>
              <p:cNvSpPr/>
              <p:nvPr/>
            </p:nvSpPr>
            <p:spPr>
              <a:xfrm>
                <a:off x="0" y="0"/>
                <a:ext cx="6957391" cy="1325563"/>
              </a:xfrm>
              <a:prstGeom prst="rect">
                <a:avLst/>
              </a:prstGeom>
              <a:solidFill>
                <a:srgbClr val="3F7AB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F6D0EA75-9033-3499-6446-7F14A6839284}"/>
                  </a:ext>
                </a:extLst>
              </p:cNvPr>
              <p:cNvSpPr/>
              <p:nvPr/>
            </p:nvSpPr>
            <p:spPr>
              <a:xfrm>
                <a:off x="6957391" y="0"/>
                <a:ext cx="596348" cy="1325563"/>
              </a:xfrm>
              <a:prstGeom prst="rtTriangle">
                <a:avLst/>
              </a:prstGeom>
              <a:solidFill>
                <a:srgbClr val="3F7AB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lowchart: Data 10">
              <a:extLst>
                <a:ext uri="{FF2B5EF4-FFF2-40B4-BE49-F238E27FC236}">
                  <a16:creationId xmlns:a16="http://schemas.microsoft.com/office/drawing/2014/main" id="{004B5F58-DE7B-9A11-827F-51921E7797DD}"/>
                </a:ext>
              </a:extLst>
            </p:cNvPr>
            <p:cNvSpPr/>
            <p:nvPr/>
          </p:nvSpPr>
          <p:spPr>
            <a:xfrm flipH="1">
              <a:off x="6792145" y="0"/>
              <a:ext cx="2787460" cy="1141494"/>
            </a:xfrm>
            <a:prstGeom prst="flowChartInputOutput">
              <a:avLst/>
            </a:prstGeom>
            <a:solidFill>
              <a:srgbClr val="3F7A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266F7F8-3A19-56CC-F40A-5E408B709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542" y="347233"/>
            <a:ext cx="2031376" cy="7075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E34F195-5E71-6CBE-C45D-F2CCE3D7488B}"/>
              </a:ext>
            </a:extLst>
          </p:cNvPr>
          <p:cNvSpPr>
            <a:spLocks noGrp="1"/>
          </p:cNvSpPr>
          <p:nvPr userDrawn="1">
            <p:ph type="title" idx="4294967295" hasCustomPrompt="1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>
            <a:lvl1pPr>
              <a:defRPr>
                <a:latin typeface="Viga" panose="020B0800030000020004" pitchFamily="34" charset="0"/>
              </a:defRPr>
            </a:lvl1pPr>
          </a:lstStyle>
          <a:p>
            <a:r>
              <a:rPr lang="en-US" altLang="en-US" sz="3600" dirty="0">
                <a:solidFill>
                  <a:schemeClr val="bg1"/>
                </a:solidFill>
                <a:latin typeface="Viga" panose="020B0800030000020004" pitchFamily="34" charset="0"/>
              </a:rPr>
              <a:t>Insert Title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8777D1D-FABD-A66C-C54B-9860F12D3B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3" y="6418519"/>
            <a:ext cx="939410" cy="421114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691A640-2B7B-EA3E-9DEA-61BAA7EE7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95" y="1449328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56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F315D-020A-2DD7-33AF-663FEC08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21331-7498-D1D6-498D-8F66C3EB9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47B98-F5EC-BBAC-8581-D15CBB541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AE120-8BA8-42DE-8F33-B264EC618E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6671-67AB-B98B-7DD7-10A2E5D90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C4061-F035-729E-1880-0D8B01140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7838B-796D-4C14-8D2B-9AE822F4D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Viga" panose="020B080003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ourier New" panose="02070309020205020404" pitchFamily="49" charset="0"/>
        <a:buChar char="o"/>
        <a:defRPr sz="2800" kern="1200">
          <a:solidFill>
            <a:srgbClr val="386A9B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rgbClr val="386A9B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386A9B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386A9B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386A9B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oe@wmprocess.com" TargetMode="External"/><Relationship Id="rId2" Type="http://schemas.openxmlformats.org/officeDocument/2006/relationships/hyperlink" Target="mailto:mike@wmprocess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9A551F00-85EF-01B7-5BAE-121E6963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07" y="4999454"/>
            <a:ext cx="1748459" cy="164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183215-353B-FDA8-8E6D-670FD3C5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18" y="5113616"/>
            <a:ext cx="1889512" cy="14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453F55D-E1C3-C588-A2D8-8FE7042DF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682" y="5160296"/>
            <a:ext cx="1802241" cy="131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1B959A0-5A01-8760-E383-D41770C353D4}"/>
              </a:ext>
            </a:extLst>
          </p:cNvPr>
          <p:cNvGrpSpPr/>
          <p:nvPr/>
        </p:nvGrpSpPr>
        <p:grpSpPr>
          <a:xfrm flipH="1">
            <a:off x="0" y="755526"/>
            <a:ext cx="5508818" cy="1130424"/>
            <a:chOff x="3832798" y="1885950"/>
            <a:chExt cx="9830788" cy="2803526"/>
          </a:xfrm>
          <a:solidFill>
            <a:schemeClr val="bg1">
              <a:lumMod val="95000"/>
            </a:schemeClr>
          </a:solidFill>
        </p:grpSpPr>
        <p:sp>
          <p:nvSpPr>
            <p:cNvPr id="23" name="Flowchart: Data 22">
              <a:extLst>
                <a:ext uri="{FF2B5EF4-FFF2-40B4-BE49-F238E27FC236}">
                  <a16:creationId xmlns:a16="http://schemas.microsoft.com/office/drawing/2014/main" id="{C07CF45C-1BA5-41A4-8B2B-75A81D018ACE}"/>
                </a:ext>
              </a:extLst>
            </p:cNvPr>
            <p:cNvSpPr/>
            <p:nvPr/>
          </p:nvSpPr>
          <p:spPr>
            <a:xfrm flipV="1">
              <a:off x="3832798" y="1885950"/>
              <a:ext cx="2263203" cy="2803526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A45F89-32DD-7343-7482-79BF95536690}"/>
                </a:ext>
              </a:extLst>
            </p:cNvPr>
            <p:cNvSpPr/>
            <p:nvPr/>
          </p:nvSpPr>
          <p:spPr>
            <a:xfrm>
              <a:off x="4348135" y="1885950"/>
              <a:ext cx="9315451" cy="28035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2D49FE-7631-4CB9-AD7F-F75C90DD020B}"/>
              </a:ext>
            </a:extLst>
          </p:cNvPr>
          <p:cNvGrpSpPr/>
          <p:nvPr/>
        </p:nvGrpSpPr>
        <p:grpSpPr>
          <a:xfrm>
            <a:off x="568003" y="917118"/>
            <a:ext cx="4084036" cy="820682"/>
            <a:chOff x="474033" y="922428"/>
            <a:chExt cx="4084036" cy="820682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38E9FBA4-A88F-CB9B-A3DD-718C0BC6F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81" y="922428"/>
              <a:ext cx="1837788" cy="820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5C77FFF9-D924-76CD-02FB-A015834D3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33" y="974893"/>
              <a:ext cx="2046278" cy="71278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DE1139-564F-20C3-23D9-C34ACE3634DF}"/>
              </a:ext>
            </a:extLst>
          </p:cNvPr>
          <p:cNvGrpSpPr/>
          <p:nvPr/>
        </p:nvGrpSpPr>
        <p:grpSpPr>
          <a:xfrm>
            <a:off x="1857375" y="1885950"/>
            <a:ext cx="10334625" cy="2803526"/>
            <a:chOff x="3302262" y="1885950"/>
            <a:chExt cx="10242288" cy="2803526"/>
          </a:xfrm>
        </p:grpSpPr>
        <p:sp>
          <p:nvSpPr>
            <p:cNvPr id="5" name="Flowchart: Data 4">
              <a:extLst>
                <a:ext uri="{FF2B5EF4-FFF2-40B4-BE49-F238E27FC236}">
                  <a16:creationId xmlns:a16="http://schemas.microsoft.com/office/drawing/2014/main" id="{82A4CA73-AB39-6590-494F-05B5B03D3484}"/>
                </a:ext>
              </a:extLst>
            </p:cNvPr>
            <p:cNvSpPr/>
            <p:nvPr/>
          </p:nvSpPr>
          <p:spPr>
            <a:xfrm>
              <a:off x="3302262" y="1885950"/>
              <a:ext cx="2030237" cy="2803526"/>
            </a:xfrm>
            <a:prstGeom prst="flowChartInputOutput">
              <a:avLst/>
            </a:prstGeom>
            <a:solidFill>
              <a:srgbClr val="4AAB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6BFF7F-A558-ABF3-A847-2F75E5D3C299}"/>
                </a:ext>
              </a:extLst>
            </p:cNvPr>
            <p:cNvSpPr/>
            <p:nvPr/>
          </p:nvSpPr>
          <p:spPr>
            <a:xfrm>
              <a:off x="4229100" y="1885950"/>
              <a:ext cx="9315450" cy="2803526"/>
            </a:xfrm>
            <a:prstGeom prst="rect">
              <a:avLst/>
            </a:prstGeom>
            <a:solidFill>
              <a:srgbClr val="4AAB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6B3D9E-F7C7-FED8-5A87-DB1793C0D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311" y="2220383"/>
            <a:ext cx="9144000" cy="1726406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White Mountain Process</a:t>
            </a:r>
            <a:br>
              <a:rPr lang="en-US" sz="4400" b="1" dirty="0"/>
            </a:br>
            <a:r>
              <a:rPr lang="en-US" sz="4400" b="1" dirty="0"/>
              <a:t>&amp;</a:t>
            </a:r>
            <a:br>
              <a:rPr lang="en-US" sz="4400" b="1" dirty="0"/>
            </a:br>
            <a:r>
              <a:rPr lang="en-US" sz="4400" b="1" dirty="0"/>
              <a:t>Life Science Solutions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FD2F1-B689-3516-78BF-9021CE982C49}"/>
              </a:ext>
            </a:extLst>
          </p:cNvPr>
          <p:cNvSpPr txBox="1"/>
          <p:nvPr/>
        </p:nvSpPr>
        <p:spPr>
          <a:xfrm>
            <a:off x="2520311" y="4017993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SANITARY + BIOPHARMA PROCESS EQUIPMENT – built to your exact specifications!</a:t>
            </a:r>
          </a:p>
        </p:txBody>
      </p:sp>
    </p:spTree>
    <p:extLst>
      <p:ext uri="{BB962C8B-B14F-4D97-AF65-F5344CB8AC3E}">
        <p14:creationId xmlns:p14="http://schemas.microsoft.com/office/powerpoint/2010/main" val="372921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>
            <a:extLst>
              <a:ext uri="{FF2B5EF4-FFF2-40B4-BE49-F238E27FC236}">
                <a16:creationId xmlns:a16="http://schemas.microsoft.com/office/drawing/2014/main" id="{71652DE0-DAAB-7F4C-D495-C6F001A0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2611422" cy="27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03641FB4-8381-BE67-C854-5DA1A5CF1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2"/>
          <a:stretch/>
        </p:blipFill>
        <p:spPr bwMode="auto">
          <a:xfrm>
            <a:off x="2843985" y="3200400"/>
            <a:ext cx="3104871" cy="27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C1F2494-C7F1-1E57-F7D2-A4159B91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565" y="3501399"/>
            <a:ext cx="2719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F766B3A4-8043-034D-4525-F09395F9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9" y="3080979"/>
            <a:ext cx="2075602" cy="285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DD367A9-BC0B-D5D4-6198-1557F497D7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solidFill>
                  <a:schemeClr val="bg1"/>
                </a:solidFill>
                <a:latin typeface="Viga" panose="020B0800030000020004" pitchFamily="34" charset="0"/>
              </a:rPr>
              <a:t>Mixer + Agitator Expertise Blending Systems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99B610-8146-3895-E2C5-1DED691A0DE0}"/>
              </a:ext>
            </a:extLst>
          </p:cNvPr>
          <p:cNvSpPr txBox="1"/>
          <p:nvPr/>
        </p:nvSpPr>
        <p:spPr>
          <a:xfrm>
            <a:off x="744370" y="1578157"/>
            <a:ext cx="3656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Top/Bottom Entry Mixers</a:t>
            </a: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39E760-FEDF-7865-7433-814F0B767A8B}"/>
              </a:ext>
            </a:extLst>
          </p:cNvPr>
          <p:cNvSpPr txBox="1"/>
          <p:nvPr/>
        </p:nvSpPr>
        <p:spPr>
          <a:xfrm>
            <a:off x="744370" y="2184677"/>
            <a:ext cx="3656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Poly Mixing Tanks</a:t>
            </a: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30177E-37DB-66AB-06C4-4A6F82DEA188}"/>
              </a:ext>
            </a:extLst>
          </p:cNvPr>
          <p:cNvSpPr txBox="1"/>
          <p:nvPr/>
        </p:nvSpPr>
        <p:spPr>
          <a:xfrm>
            <a:off x="5049670" y="1593968"/>
            <a:ext cx="3656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Carboy Mixing Systems</a:t>
            </a: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3D6348-BEC2-42E5-8D44-7F013EF4FFD1}"/>
              </a:ext>
            </a:extLst>
          </p:cNvPr>
          <p:cNvSpPr txBox="1"/>
          <p:nvPr/>
        </p:nvSpPr>
        <p:spPr>
          <a:xfrm>
            <a:off x="5049670" y="2200488"/>
            <a:ext cx="3656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Stainless Mixing Tanks</a:t>
            </a: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16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661A22F-9D73-AA7F-71F6-FE6F165ED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81" y="1841321"/>
            <a:ext cx="3686175" cy="255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097F-C496-4D70-EA87-B7189F6C9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21" y="2087533"/>
            <a:ext cx="8656779" cy="295122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Process Equipment and Systems</a:t>
            </a:r>
          </a:p>
          <a:p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Mixers Blenders Agitators including Mag Drive Mixers</a:t>
            </a:r>
          </a:p>
          <a:p>
            <a:r>
              <a:rPr lang="en-US" sz="1800" dirty="0" err="1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MixTanks</a:t>
            </a:r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– Plastic and Stainless Steel</a:t>
            </a:r>
          </a:p>
          <a:p>
            <a:r>
              <a:rPr lang="en-US" sz="1800" dirty="0" err="1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MixTanks</a:t>
            </a:r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and Blending Systems – Integrated Skid Systems </a:t>
            </a:r>
          </a:p>
          <a:p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Single Use Mixers and Systems</a:t>
            </a:r>
          </a:p>
          <a:p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Custom Precision Stainless Steel Fabrication Services, Polishing, EP, Passivation</a:t>
            </a:r>
          </a:p>
          <a:p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Mechanical seals including seal repairs for mixers and pumps</a:t>
            </a:r>
            <a:endParaRPr lang="en-US" sz="1800" dirty="0">
              <a:solidFill>
                <a:schemeClr val="tx1"/>
              </a:solidFill>
              <a:highlight>
                <a:srgbClr val="4AAB10"/>
              </a:highlight>
              <a:latin typeface="Avenir Next LT Pro" panose="020B0504020202020204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33828-6909-F345-23D4-B87FCA2DD559}"/>
              </a:ext>
            </a:extLst>
          </p:cNvPr>
          <p:cNvSpPr txBox="1"/>
          <p:nvPr/>
        </p:nvSpPr>
        <p:spPr>
          <a:xfrm>
            <a:off x="449121" y="15003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Core market = Biopharma</a:t>
            </a: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77658-D50B-F8E0-8F3F-D549FF9B416E}"/>
              </a:ext>
            </a:extLst>
          </p:cNvPr>
          <p:cNvGrpSpPr/>
          <p:nvPr/>
        </p:nvGrpSpPr>
        <p:grpSpPr>
          <a:xfrm>
            <a:off x="1566437" y="5284967"/>
            <a:ext cx="9059125" cy="771134"/>
            <a:chOff x="1671211" y="5217109"/>
            <a:chExt cx="9059125" cy="9158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5BD98C-4C36-96FC-B170-E2E8372CB054}"/>
                </a:ext>
              </a:extLst>
            </p:cNvPr>
            <p:cNvSpPr/>
            <p:nvPr/>
          </p:nvSpPr>
          <p:spPr>
            <a:xfrm>
              <a:off x="1671211" y="5217109"/>
              <a:ext cx="9059125" cy="915867"/>
            </a:xfrm>
            <a:prstGeom prst="rect">
              <a:avLst/>
            </a:prstGeom>
            <a:solidFill>
              <a:srgbClr val="3F7A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7B2A6-2107-756C-5C33-F213BED49B74}"/>
                </a:ext>
              </a:extLst>
            </p:cNvPr>
            <p:cNvSpPr txBox="1"/>
            <p:nvPr/>
          </p:nvSpPr>
          <p:spPr>
            <a:xfrm>
              <a:off x="1671211" y="5325944"/>
              <a:ext cx="9059125" cy="657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EXPERTISE IN THE DESIGN AND FABRICATION OF MIXERS, MIXTANKS, AND AUTOMATED SKIDDED BLENDING SYSTEMS WITH OPTIONAL CIP/SIP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0199F23-3B4E-D09B-3ED7-782422F6EB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Products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7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D1AE8-E6D3-0D61-26AD-9535B8BF2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09" y="3937661"/>
            <a:ext cx="7703568" cy="1510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  <a:t>We listen to your needs, and build mixers and blending systems to meet you exact desires.</a:t>
            </a:r>
          </a:p>
        </p:txBody>
      </p:sp>
      <p:pic>
        <p:nvPicPr>
          <p:cNvPr id="4" name="Picture 7" descr="Marketing Trends to Prepare For in 2022 ...">
            <a:extLst>
              <a:ext uri="{FF2B5EF4-FFF2-40B4-BE49-F238E27FC236}">
                <a16:creationId xmlns:a16="http://schemas.microsoft.com/office/drawing/2014/main" id="{1334C002-E1A1-0F07-A158-BB6240B67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3705225"/>
            <a:ext cx="2619374" cy="184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hat is Selling - Definition - The ...">
            <a:extLst>
              <a:ext uri="{FF2B5EF4-FFF2-40B4-BE49-F238E27FC236}">
                <a16:creationId xmlns:a16="http://schemas.microsoft.com/office/drawing/2014/main" id="{24E38207-781A-AADE-0405-BADA65E1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16859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916EF-F168-C340-67E2-9A0E7098E1A0}"/>
              </a:ext>
            </a:extLst>
          </p:cNvPr>
          <p:cNvSpPr txBox="1"/>
          <p:nvPr/>
        </p:nvSpPr>
        <p:spPr>
          <a:xfrm>
            <a:off x="399908" y="1345414"/>
            <a:ext cx="7961455" cy="221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Pharma – </a:t>
            </a:r>
            <a:r>
              <a:rPr lang="en-US" altLang="en-US" dirty="0">
                <a:solidFill>
                  <a:srgbClr val="386A9B"/>
                </a:solidFill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Biotech, Pharmaceutical, Laboratories</a:t>
            </a:r>
          </a:p>
          <a:p>
            <a:pPr marL="231775" indent="-23177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Sanitary – </a:t>
            </a:r>
            <a:r>
              <a:rPr lang="en-US" altLang="en-US" dirty="0">
                <a:solidFill>
                  <a:srgbClr val="386A9B"/>
                </a:solidFill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Food, Beverage, Cosmetic, Nutraceutical</a:t>
            </a:r>
          </a:p>
          <a:p>
            <a:pPr marL="231775" indent="-23177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Industrial + Chemical – </a:t>
            </a:r>
            <a:r>
              <a:rPr lang="en-US" altLang="en-US" dirty="0">
                <a:solidFill>
                  <a:srgbClr val="386A9B"/>
                </a:solidFill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Battery Production, Complex Blends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CF400E-2A82-2577-38CE-1CE0095CD4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Markets for Mixing and Blending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5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20B4D0-D740-7E52-B67F-4EA8A26422E9}"/>
              </a:ext>
            </a:extLst>
          </p:cNvPr>
          <p:cNvGrpSpPr/>
          <p:nvPr/>
        </p:nvGrpSpPr>
        <p:grpSpPr>
          <a:xfrm>
            <a:off x="420544" y="4147735"/>
            <a:ext cx="5442816" cy="883900"/>
            <a:chOff x="1671210" y="5033961"/>
            <a:chExt cx="9063464" cy="9158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393316-C95D-154C-0E1F-CCCA3DC8E744}"/>
                </a:ext>
              </a:extLst>
            </p:cNvPr>
            <p:cNvSpPr/>
            <p:nvPr/>
          </p:nvSpPr>
          <p:spPr>
            <a:xfrm>
              <a:off x="1671212" y="5033961"/>
              <a:ext cx="9059124" cy="915867"/>
            </a:xfrm>
            <a:prstGeom prst="rect">
              <a:avLst/>
            </a:prstGeom>
            <a:solidFill>
              <a:srgbClr val="3F7A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264C27-B6DB-9AAC-9F31-FDDB3DD04E4B}"/>
                </a:ext>
              </a:extLst>
            </p:cNvPr>
            <p:cNvSpPr txBox="1"/>
            <p:nvPr/>
          </p:nvSpPr>
          <p:spPr>
            <a:xfrm>
              <a:off x="1671210" y="5198869"/>
              <a:ext cx="9063464" cy="574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5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WE CAN PROVIDE A SIMPLE LIST OF QUESTIONS (EMAIL FORMAT) FOR INQUIRIES ON MIXERS OR MIXTANKS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C70F88-CAA0-E555-9B03-A9FBEF74DF5C}"/>
              </a:ext>
            </a:extLst>
          </p:cNvPr>
          <p:cNvSpPr txBox="1"/>
          <p:nvPr/>
        </p:nvSpPr>
        <p:spPr>
          <a:xfrm>
            <a:off x="420544" y="1585692"/>
            <a:ext cx="1154140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Mixer - </a:t>
            </a:r>
            <a:r>
              <a:rPr lang="en-US" altLang="en-US" dirty="0">
                <a:latin typeface="Avenir Next LT Pro" panose="020B0504020202020204" pitchFamily="34" charset="0"/>
              </a:rPr>
              <a:t>Volume, Viscosity, Density, % </a:t>
            </a:r>
            <a:r>
              <a:rPr lang="en-US" altLang="en-US" dirty="0" err="1">
                <a:latin typeface="Avenir Next LT Pro" panose="020B0504020202020204" pitchFamily="34" charset="0"/>
              </a:rPr>
              <a:t>Solids+density</a:t>
            </a:r>
            <a:r>
              <a:rPr lang="en-US" altLang="en-US" dirty="0">
                <a:latin typeface="Avenir Next LT Pro" panose="020B0504020202020204" pitchFamily="34" charset="0"/>
              </a:rPr>
              <a:t>, MOC-fit/finish, P+T, general process details (simple blending, emulsion, dispersion, temp uniformity, </a:t>
            </a:r>
            <a:r>
              <a:rPr lang="en-US" altLang="en-US" dirty="0" err="1">
                <a:latin typeface="Avenir Next LT Pro" panose="020B0504020202020204" pitchFamily="34" charset="0"/>
              </a:rPr>
              <a:t>etc</a:t>
            </a:r>
            <a:r>
              <a:rPr lang="en-US" altLang="en-US" dirty="0">
                <a:latin typeface="Avenir Next LT Pro" panose="020B0504020202020204" pitchFamily="34" charset="0"/>
              </a:rPr>
              <a:t>), Air/Pneumatic or Electric motor, and if </a:t>
            </a:r>
            <a:r>
              <a:rPr lang="en-US" altLang="en-US" dirty="0" err="1">
                <a:latin typeface="Avenir Next LT Pro" panose="020B0504020202020204" pitchFamily="34" charset="0"/>
              </a:rPr>
              <a:t>Electricwe</a:t>
            </a:r>
            <a:r>
              <a:rPr lang="en-US" altLang="en-US" dirty="0">
                <a:latin typeface="Avenir Next LT Pro" panose="020B0504020202020204" pitchFamily="34" charset="0"/>
              </a:rPr>
              <a:t> need voltage phase hertz, and advise if TEFC or XP, any </a:t>
            </a:r>
            <a:r>
              <a:rPr lang="en-US" altLang="en-US" dirty="0" err="1">
                <a:latin typeface="Avenir Next LT Pro" panose="020B0504020202020204" pitchFamily="34" charset="0"/>
              </a:rPr>
              <a:t>any</a:t>
            </a:r>
            <a:r>
              <a:rPr lang="en-US" altLang="en-US" dirty="0">
                <a:latin typeface="Avenir Next LT Pro" panose="020B0504020202020204" pitchFamily="34" charset="0"/>
              </a:rPr>
              <a:t> other specs/</a:t>
            </a:r>
            <a:r>
              <a:rPr lang="en-US" altLang="en-US">
                <a:latin typeface="Avenir Next LT Pro" panose="020B0504020202020204" pitchFamily="34" charset="0"/>
              </a:rPr>
              <a:t>certs required</a:t>
            </a:r>
            <a:endParaRPr lang="en-US" altLang="en-US" dirty="0">
              <a:latin typeface="Avenir Next LT Pro" panose="020B05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86A9B"/>
                </a:solidFill>
                <a:latin typeface="Viga" panose="020B0800030000020004" pitchFamily="34" charset="0"/>
              </a:rPr>
              <a:t>Mixtank</a:t>
            </a:r>
            <a:r>
              <a:rPr 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 - </a:t>
            </a:r>
            <a:r>
              <a:rPr lang="en-US" altLang="en-US" dirty="0">
                <a:latin typeface="Avenir Next LT Pro" panose="020B0504020202020204" pitchFamily="34" charset="0"/>
              </a:rPr>
              <a:t>Bio, Food/Beverage, or Chemical duty, min/max volume to mix, valves-fittings-instruments-controls-automation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Seal - </a:t>
            </a:r>
            <a:r>
              <a:rPr lang="en-US" altLang="en-US" dirty="0">
                <a:latin typeface="Avenir Next LT Pro" panose="020B0504020202020204" pitchFamily="34" charset="0"/>
              </a:rPr>
              <a:t>Pressure, Temp, Elastomers, Speed, for repair must send to our VT shop</a:t>
            </a:r>
            <a:endParaRPr lang="en-US" altLang="en-US" sz="24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D5342-9E80-524B-621E-D4EAFAEEA428}"/>
              </a:ext>
            </a:extLst>
          </p:cNvPr>
          <p:cNvSpPr txBox="1"/>
          <p:nvPr/>
        </p:nvSpPr>
        <p:spPr>
          <a:xfrm>
            <a:off x="420544" y="5190786"/>
            <a:ext cx="5440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AAB10"/>
                </a:solidFill>
                <a:latin typeface="Avenir Next LT Pro" panose="020B0504020202020204" pitchFamily="34" charset="0"/>
              </a:rPr>
              <a:t>https://www.wmprocess.com/mixer-selection-and-specification/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C4D070-41F6-6BC9-E093-941FE08669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Mixer + Seal Data Sheets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2CB42-379F-E542-C1D6-D1DB45C6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37" y="3699932"/>
            <a:ext cx="5190067" cy="28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142453-71A2-B26C-CA02-4867DEDF991D}"/>
              </a:ext>
            </a:extLst>
          </p:cNvPr>
          <p:cNvSpPr txBox="1"/>
          <p:nvPr/>
        </p:nvSpPr>
        <p:spPr>
          <a:xfrm>
            <a:off x="440036" y="1684486"/>
            <a:ext cx="9018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Sanitary Mixer / Single Use Mixer / </a:t>
            </a:r>
            <a:r>
              <a:rPr lang="en-US" altLang="en-US" sz="2400" dirty="0" err="1">
                <a:solidFill>
                  <a:srgbClr val="386A9B"/>
                </a:solidFill>
                <a:latin typeface="Viga" panose="020B0800030000020004" pitchFamily="34" charset="0"/>
              </a:rPr>
              <a:t>Mixtank</a:t>
            </a: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 / Blending Systems</a:t>
            </a:r>
            <a:b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</a:b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Chromatography Resin Slurry / </a:t>
            </a:r>
            <a:r>
              <a:rPr lang="en-US" altLang="en-US" sz="2400" dirty="0" err="1">
                <a:solidFill>
                  <a:srgbClr val="386A9B"/>
                </a:solidFill>
                <a:latin typeface="Viga" panose="020B0800030000020004" pitchFamily="34" charset="0"/>
              </a:rPr>
              <a:t>Buffer+Media</a:t>
            </a: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 Prep / Diagnostics</a:t>
            </a:r>
            <a:endParaRPr lang="en-US" sz="2400" dirty="0">
              <a:solidFill>
                <a:srgbClr val="386A9B"/>
              </a:solidFill>
              <a:latin typeface="Viga" panose="020B08000300000200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341D9-8B1F-041A-A29A-3523081CB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6" y="3327810"/>
            <a:ext cx="3182120" cy="23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E022C-5C7E-4A5F-E24A-9E13589C9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72" t="4445" r="12811" b="11111"/>
          <a:stretch/>
        </p:blipFill>
        <p:spPr>
          <a:xfrm>
            <a:off x="7103439" y="2932869"/>
            <a:ext cx="2207257" cy="3119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48DB0A-14D5-7DF8-40DE-9C0C8AC2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82" y="3327809"/>
            <a:ext cx="2735830" cy="232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8AFFEFA6-82F2-394C-2FEF-C37FC32A7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423" y="2280959"/>
            <a:ext cx="1974242" cy="399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DE23A2-7B2B-6C48-E3F2-2120C3AFE3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Key Mixing Applications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5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79FF06-4175-8E02-53D8-A506EBEC0697}"/>
              </a:ext>
            </a:extLst>
          </p:cNvPr>
          <p:cNvSpPr txBox="1"/>
          <p:nvPr/>
        </p:nvSpPr>
        <p:spPr>
          <a:xfrm>
            <a:off x="659111" y="1338262"/>
            <a:ext cx="4760614" cy="73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New, Repairs and </a:t>
            </a:r>
            <a:r>
              <a:rPr lang="en-US" sz="2400" dirty="0">
                <a:solidFill>
                  <a:srgbClr val="386A9B"/>
                </a:solidFill>
                <a:latin typeface="Viga" panose="020B0800030000020004" pitchFamily="34" charset="0"/>
              </a:rPr>
              <a:t>Troubleshooting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60545-5CAB-EFF1-E792-5D7E9ADCD00C}"/>
              </a:ext>
            </a:extLst>
          </p:cNvPr>
          <p:cNvSpPr txBox="1"/>
          <p:nvPr/>
        </p:nvSpPr>
        <p:spPr>
          <a:xfrm>
            <a:off x="659111" y="2179977"/>
            <a:ext cx="67089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Single Mechanical Seals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Double Mechanical Seals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Seal Barrier Systems (liquid or nitrogen gas)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Seals for mixers, pumps, rotating equipment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We can repair/replace anyone’s mixer seal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8A462C07-CA9B-96EF-5743-989C3292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32" y="1831572"/>
            <a:ext cx="3747557" cy="36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3B39DB04-DCE2-823F-9AF4-256B910D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53" y="3867255"/>
            <a:ext cx="4564361" cy="248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BCB6BB-7F5C-75E7-70B5-FD5F0DE955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Mechanical Seals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43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DB7BA4-5FB4-ED40-FA7F-9053E1D8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83" y="2784641"/>
            <a:ext cx="2938249" cy="314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4FAF66E-1570-C8DE-8808-053CA821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88" y="3321483"/>
            <a:ext cx="2689666" cy="325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B2C9134-D3C4-E519-F28E-37D6C842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14" y="3189725"/>
            <a:ext cx="1906588" cy="291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3EA28EBF-593D-5B19-5144-3BBEAEAE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44" y="4645145"/>
            <a:ext cx="20193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594AB730-3204-8DEE-99F8-A757F5AE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94" y="2710209"/>
            <a:ext cx="2019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FFE3C4F-6F85-5693-A276-15A09C6D1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18" y="2586116"/>
            <a:ext cx="1974242" cy="399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9B1B1DF-D407-989E-C49B-EB2029297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7" y="3440163"/>
            <a:ext cx="1714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A8B9B3-79F9-F27C-4595-CF4DEE9D0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Distributed Products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A0EF1B-0F9B-0E2A-5203-34DE6D0CC801}"/>
              </a:ext>
            </a:extLst>
          </p:cNvPr>
          <p:cNvGrpSpPr/>
          <p:nvPr/>
        </p:nvGrpSpPr>
        <p:grpSpPr>
          <a:xfrm>
            <a:off x="550301" y="1615399"/>
            <a:ext cx="11091395" cy="883899"/>
            <a:chOff x="675765" y="1615390"/>
            <a:chExt cx="11091395" cy="8838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4189D0-46B0-4791-3841-1B4C8D5488EF}"/>
                </a:ext>
              </a:extLst>
            </p:cNvPr>
            <p:cNvGrpSpPr/>
            <p:nvPr/>
          </p:nvGrpSpPr>
          <p:grpSpPr>
            <a:xfrm>
              <a:off x="2791966" y="1615390"/>
              <a:ext cx="8975194" cy="883899"/>
              <a:chOff x="1662233" y="5033961"/>
              <a:chExt cx="9068103" cy="91586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BC4CF6-3916-0975-6E98-AC6366A3CD0D}"/>
                  </a:ext>
                </a:extLst>
              </p:cNvPr>
              <p:cNvSpPr/>
              <p:nvPr/>
            </p:nvSpPr>
            <p:spPr>
              <a:xfrm>
                <a:off x="1671212" y="5033961"/>
                <a:ext cx="9059124" cy="915867"/>
              </a:xfrm>
              <a:prstGeom prst="rect">
                <a:avLst/>
              </a:prstGeom>
              <a:solidFill>
                <a:srgbClr val="3F7AB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F988CF-C8F2-64D0-113F-2B1540A40ED7}"/>
                  </a:ext>
                </a:extLst>
              </p:cNvPr>
              <p:cNvSpPr txBox="1"/>
              <p:nvPr/>
            </p:nvSpPr>
            <p:spPr>
              <a:xfrm>
                <a:off x="1662233" y="5079552"/>
                <a:ext cx="9068102" cy="605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WHITE MOUNTAIN PROCESS CAN SUPPLY A VARIETY OF BIOPHARMA READY PRODUCTS THRU OUR CHANNEL PARTNERS, ALL PART OF THE LIFE SCIENCE SOLUTIONS GROUP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5587E-87BE-7ECF-9AB0-B0CA47DFE9A2}"/>
                </a:ext>
              </a:extLst>
            </p:cNvPr>
            <p:cNvSpPr/>
            <p:nvPr/>
          </p:nvSpPr>
          <p:spPr>
            <a:xfrm>
              <a:off x="675765" y="1618593"/>
              <a:ext cx="2116199" cy="87179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386A9B"/>
                  </a:solidFill>
                  <a:latin typeface="Viga" panose="020B0800030000020004"/>
                </a:rPr>
                <a:t>More than just mixers</a:t>
              </a:r>
              <a:endParaRPr lang="en-US" sz="2400" dirty="0">
                <a:solidFill>
                  <a:srgbClr val="386A9B"/>
                </a:solidFill>
                <a:latin typeface="Viga" panose="020B08000300000200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92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2AE70F-06DF-BC0D-86B5-E954DD7AFB33}"/>
              </a:ext>
            </a:extLst>
          </p:cNvPr>
          <p:cNvSpPr txBox="1"/>
          <p:nvPr/>
        </p:nvSpPr>
        <p:spPr>
          <a:xfrm>
            <a:off x="478136" y="1638833"/>
            <a:ext cx="8487188" cy="212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Call / Email / Text – Response and service is our claim to fame</a:t>
            </a:r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Conference calls, Zoom/Teams, on-site visits, we want to be your mixer expert</a:t>
            </a:r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venir Next LT Pro" panose="020B0504020202020204" pitchFamily="34" charset="0"/>
                <a:ea typeface="Open Sans" pitchFamily="2" charset="0"/>
                <a:cs typeface="Open Sans" pitchFamily="2" charset="0"/>
              </a:rPr>
              <a:t>Quotes usually issued within 48 hours on mixers, on mixing tanks can be a week depending on complexity, automated systems can be two weeks</a:t>
            </a:r>
          </a:p>
          <a:p>
            <a:pPr>
              <a:lnSpc>
                <a:spcPct val="150000"/>
              </a:lnSpc>
            </a:pPr>
            <a:endParaRPr lang="en-US" altLang="en-US" dirty="0">
              <a:latin typeface="Avenir Next LT Pro" panose="020B0504020202020204" pitchFamily="34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33F64-FFA1-ABEE-BE8C-C2B0409223FA}"/>
              </a:ext>
            </a:extLst>
          </p:cNvPr>
          <p:cNvSpPr txBox="1"/>
          <p:nvPr/>
        </p:nvSpPr>
        <p:spPr>
          <a:xfrm>
            <a:off x="2316021" y="4024291"/>
            <a:ext cx="35323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386A9B"/>
                </a:solidFill>
                <a:latin typeface="Viga" panose="020B0800030000020004" pitchFamily="34" charset="0"/>
              </a:rPr>
              <a:t>Mike </a:t>
            </a:r>
            <a:r>
              <a:rPr lang="en-US" altLang="en-US" sz="2400" b="1" dirty="0" err="1">
                <a:solidFill>
                  <a:srgbClr val="386A9B"/>
                </a:solidFill>
                <a:latin typeface="Viga" panose="020B0800030000020004" pitchFamily="34" charset="0"/>
              </a:rPr>
              <a:t>Matton</a:t>
            </a:r>
            <a:endParaRPr lang="en-US" altLang="en-US" sz="2400" b="1" dirty="0">
              <a:solidFill>
                <a:srgbClr val="386A9B"/>
              </a:solidFill>
              <a:latin typeface="Viga" panose="020B0800030000020004" pitchFamily="34" charset="0"/>
            </a:endParaRPr>
          </a:p>
          <a:p>
            <a:pPr algn="ctr"/>
            <a:r>
              <a:rPr lang="en-US" dirty="0">
                <a:latin typeface="Avenir Next L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mike@wmprocess.com</a:t>
            </a:r>
            <a:endParaRPr lang="en-US" dirty="0">
              <a:latin typeface="Avenir Next LT Pro" panose="020B0504020202020204" pitchFamily="34" charset="0"/>
            </a:endParaRPr>
          </a:p>
          <a:p>
            <a:pPr algn="ctr"/>
            <a:r>
              <a:rPr lang="en-US" dirty="0">
                <a:latin typeface="Avenir Next LT Pro" panose="020B0504020202020204" pitchFamily="34" charset="0"/>
              </a:rPr>
              <a:t>(508) 680 - 3765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B8286-517D-5AC0-BCBD-75AB31C6E346}"/>
              </a:ext>
            </a:extLst>
          </p:cNvPr>
          <p:cNvSpPr txBox="1"/>
          <p:nvPr/>
        </p:nvSpPr>
        <p:spPr>
          <a:xfrm>
            <a:off x="5925996" y="4024291"/>
            <a:ext cx="35323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386A9B"/>
                </a:solidFill>
                <a:latin typeface="Viga" panose="020B0800030000020004" pitchFamily="34" charset="0"/>
              </a:rPr>
              <a:t>Joe Murray</a:t>
            </a:r>
          </a:p>
          <a:p>
            <a:pPr algn="ctr"/>
            <a:r>
              <a:rPr lang="en-US" dirty="0">
                <a:latin typeface="Avenir Next L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joe@wmprocess.com</a:t>
            </a:r>
            <a:endParaRPr lang="en-US" dirty="0">
              <a:latin typeface="Avenir Next LT Pro" panose="020B0504020202020204" pitchFamily="34" charset="0"/>
            </a:endParaRPr>
          </a:p>
          <a:p>
            <a:pPr algn="ctr"/>
            <a:r>
              <a:rPr lang="en-US" dirty="0">
                <a:latin typeface="Avenir Next LT Pro" panose="020B0504020202020204" pitchFamily="34" charset="0"/>
              </a:rPr>
              <a:t>(508) 807 - 5377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5ACB8F-8E6B-50A1-EE8F-7955C41520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95" y="281762"/>
            <a:ext cx="11541409" cy="5771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HOW CAN WE HELP YOU?</a:t>
            </a:r>
            <a:endParaRPr lang="en-US" sz="3600" dirty="0">
              <a:solidFill>
                <a:schemeClr val="bg1"/>
              </a:solidFill>
              <a:latin typeface="Viga" panose="020B0800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7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485</Words>
  <Application>Microsoft Office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Avenir Next LT Pro</vt:lpstr>
      <vt:lpstr>Calibri</vt:lpstr>
      <vt:lpstr>Courier New</vt:lpstr>
      <vt:lpstr>Open Sans</vt:lpstr>
      <vt:lpstr>Viga</vt:lpstr>
      <vt:lpstr>Office Theme</vt:lpstr>
      <vt:lpstr>White Mountain Process &amp; Life Science Solutions</vt:lpstr>
      <vt:lpstr>Mixer + Agitator Expertise Blending Systems</vt:lpstr>
      <vt:lpstr>Products</vt:lpstr>
      <vt:lpstr>Markets for Mixing and Blending</vt:lpstr>
      <vt:lpstr>Mixer + Seal Data Sheets</vt:lpstr>
      <vt:lpstr>Key Mixing Applications</vt:lpstr>
      <vt:lpstr>Mechanical Seals</vt:lpstr>
      <vt:lpstr>Distributed Products</vt:lpstr>
      <vt:lpstr>HOW CAN WE HELP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Mountain &amp; Life Science Solutions</dc:title>
  <dc:creator>Katie Patterson</dc:creator>
  <cp:lastModifiedBy>Mike</cp:lastModifiedBy>
  <cp:revision>6</cp:revision>
  <dcterms:created xsi:type="dcterms:W3CDTF">2023-10-10T16:58:53Z</dcterms:created>
  <dcterms:modified xsi:type="dcterms:W3CDTF">2023-10-30T12:31:56Z</dcterms:modified>
</cp:coreProperties>
</file>